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9"/>
  </p:notesMasterIdLst>
  <p:handoutMasterIdLst>
    <p:handoutMasterId r:id="rId10"/>
  </p:handoutMasterIdLst>
  <p:sldIdLst>
    <p:sldId id="283" r:id="rId3"/>
    <p:sldId id="282" r:id="rId4"/>
    <p:sldId id="284" r:id="rId5"/>
    <p:sldId id="285" r:id="rId6"/>
    <p:sldId id="286" r:id="rId7"/>
    <p:sldId id="287" r:id="rId8"/>
  </p:sldIdLst>
  <p:sldSz cx="12195175" cy="6859588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B5F83-ACF2-049B-2801-63734DD8FEB0}" v="123" dt="2021-01-25T14:44:30.548"/>
    <p1510:client id="{7C7F20A7-673C-4A98-A8BC-0B1A04EE4BDE}" v="39" dt="2021-01-21T20:43:16.908"/>
    <p1510:client id="{D61C693B-665C-5DDC-3DB6-CC63A28D838D}" v="753" dt="2021-01-26T18:33:28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1"/>
        <p:guide pos="384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AD8F6-FF7C-447F-A91D-4FA7CFC9C0C5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7EE11-88F6-4E42-B196-8CF9EA9FE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91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26.01.2021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- Simulation of space *and* time</a:t>
            </a: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41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- Romote Controler does not allow strict separation between movements/rotations around DoF</a:t>
            </a:r>
          </a:p>
          <a:p>
            <a:r>
              <a:rPr lang="en-US">
                <a:latin typeface="Calibri"/>
                <a:cs typeface="Calibri"/>
              </a:rPr>
              <a:t>- complex rotation can disorient the user and increase likelihood of motion sickness symptoms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422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Sensory Conflict Theory</a:t>
            </a:r>
          </a:p>
          <a:p>
            <a:r>
              <a:rPr lang="en-US">
                <a:latin typeface="Calibri"/>
                <a:cs typeface="Calibri"/>
              </a:rPr>
              <a:t>- Information from senses does not match each other or expectation</a:t>
            </a:r>
          </a:p>
          <a:p>
            <a:r>
              <a:rPr lang="en-US">
                <a:latin typeface="Calibri"/>
                <a:cs typeface="Calibri"/>
              </a:rPr>
              <a:t>- illusion of self movement argued to be main cause (visual information does not match somatosensory = haptic perception, spacial position and movement relative to support surface and each other) 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Postural Instability Theory</a:t>
            </a:r>
            <a:endParaRPr lang="en-US" dirty="0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- uncontrolled small movements like natural body sway</a:t>
            </a:r>
          </a:p>
          <a:p>
            <a:r>
              <a:rPr lang="en-US">
                <a:latin typeface="Calibri"/>
                <a:cs typeface="Calibri"/>
              </a:rPr>
              <a:t>- usually happens before motion sickness</a:t>
            </a:r>
          </a:p>
          <a:p>
            <a:r>
              <a:rPr lang="en-US">
                <a:latin typeface="Calibri"/>
                <a:cs typeface="Calibri"/>
              </a:rPr>
              <a:t>- naturally unstable ppl may be at a higher risk to show symptoms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Vergence-Accomodation Conflict</a:t>
            </a:r>
          </a:p>
          <a:p>
            <a:r>
              <a:rPr lang="en-US">
                <a:latin typeface="Calibri"/>
                <a:cs typeface="Calibri"/>
              </a:rPr>
              <a:t>- Vergence = lateral eye movement when focusing on object that move toward or away from the user</a:t>
            </a:r>
          </a:p>
          <a:p>
            <a:r>
              <a:rPr lang="en-US">
                <a:latin typeface="Calibri"/>
                <a:cs typeface="Calibri"/>
              </a:rPr>
              <a:t>- Accomodation = act of focusing on that object -&gt; occurs at fixed screen depth in HMD VR</a:t>
            </a:r>
          </a:p>
          <a:p>
            <a:r>
              <a:rPr lang="en-US">
                <a:latin typeface="Calibri"/>
                <a:cs typeface="Calibri"/>
              </a:rPr>
              <a:t>- highly active scenes may provoke this due to more changes in stimulus distance</a:t>
            </a:r>
            <a:endParaRPr lang="en-US" dirty="0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- unable to fix this with current technology (Vignette partial fix)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07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psf\Host\Users\cd\Desktop\Startbild_16zu9-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878399" y="1573200"/>
            <a:ext cx="10864800" cy="741600"/>
          </a:xfrm>
        </p:spPr>
        <p:txBody>
          <a:bodyPr/>
          <a:lstStyle>
            <a:lvl1pPr>
              <a:tabLst>
                <a:tab pos="2038350" algn="l"/>
              </a:tabLst>
              <a:defRPr b="1"/>
            </a:lvl1pPr>
          </a:lstStyle>
          <a:p>
            <a:pPr lvl="0"/>
            <a:r>
              <a:rPr lang="en-GB" noProof="0"/>
              <a:t>Click here to insert lecture title</a:t>
            </a:r>
            <a:endParaRPr lang="de-DE" noProof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399" y="2430000"/>
            <a:ext cx="10864800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en-GB" noProof="0"/>
              <a:t>Click here to insert lecture subtitle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pic>
        <p:nvPicPr>
          <p:cNvPr id="8" name="Picture 4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" y="5598000"/>
            <a:ext cx="1080000" cy="95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here to insert chart title</a:t>
            </a:r>
            <a:endParaRPr lang="en-GB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11221200" cy="4338000"/>
          </a:xfrm>
        </p:spPr>
        <p:txBody>
          <a:bodyPr/>
          <a:lstStyle/>
          <a:p>
            <a:pPr lvl="0"/>
            <a:r>
              <a:rPr lang="en-GB" noProof="0"/>
              <a:t>Click here to insert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here to insert chart title</a:t>
            </a:r>
            <a:endParaRPr lang="en-GB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/>
              <a:t>Click here to insert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GB" noProof="0"/>
              <a:t>Click onto symbol to insert picture</a:t>
            </a:r>
          </a:p>
          <a:p>
            <a:endParaRPr lang="en-GB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here to insert chart title</a:t>
            </a:r>
            <a:endParaRPr lang="en-GB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/>
              <a:t>Click here to insert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9362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here to insert chart title</a:t>
            </a:r>
            <a:endParaRPr lang="en-GB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0" y="1591200"/>
            <a:ext cx="5482800" cy="4338000"/>
          </a:xfrm>
        </p:spPr>
        <p:txBody>
          <a:bodyPr/>
          <a:lstStyle/>
          <a:p>
            <a:pPr lvl="0"/>
            <a:r>
              <a:rPr lang="en-GB" noProof="0"/>
              <a:t>Click here to insert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1591200"/>
            <a:ext cx="5482800" cy="4338000"/>
          </a:xfrm>
        </p:spPr>
        <p:txBody>
          <a:bodyPr/>
          <a:lstStyle/>
          <a:p>
            <a:pPr lvl="0"/>
            <a:r>
              <a:rPr lang="en-GB" noProof="0"/>
              <a:t>Click here to insert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7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 hasCustomPrompt="1"/>
          </p:nvPr>
        </p:nvSpPr>
        <p:spPr>
          <a:xfrm>
            <a:off x="4859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/>
              <a:t>Click here to insert header line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24399" y="1591200"/>
            <a:ext cx="5482800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en-GB" noProof="0"/>
              <a:t>Click here to insert header 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here to insert chart title</a:t>
            </a:r>
            <a:endParaRPr lang="en-GB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86000" y="2141999"/>
            <a:ext cx="5482800" cy="3787200"/>
          </a:xfrm>
        </p:spPr>
        <p:txBody>
          <a:bodyPr/>
          <a:lstStyle/>
          <a:p>
            <a:pPr lvl="0"/>
            <a:r>
              <a:rPr lang="en-GB" noProof="0"/>
              <a:t>Click here to insert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224400" y="2142000"/>
            <a:ext cx="5482800" cy="3787200"/>
          </a:xfrm>
        </p:spPr>
        <p:txBody>
          <a:bodyPr/>
          <a:lstStyle/>
          <a:p>
            <a:pPr lvl="0"/>
            <a:r>
              <a:rPr lang="en-GB" noProof="0"/>
              <a:t>Click here to insert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here to insert chart title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2284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7"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here to insert chart title</a:t>
            </a:r>
            <a:endParaRPr lang="de-DE" noProof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0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0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1" r:id="rId4"/>
    <p:sldLayoutId id="2147483662" r:id="rId5"/>
    <p:sldLayoutId id="2147483658" r:id="rId6"/>
    <p:sldLayoutId id="2147483655" r:id="rId7"/>
    <p:sldLayoutId id="2147483656" r:id="rId8"/>
    <p:sldLayoutId id="2147483660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4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8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9200" indent="-1800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>
                <a:latin typeface="Arial"/>
                <a:cs typeface="Arial"/>
              </a:rPr>
              <a:t>Motion Sickness Reduction for 6-DoF-Navigation in a Virtual Solar System</a:t>
            </a:r>
            <a:endParaRPr lang="en-GB" b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Moritz </a:t>
            </a:r>
            <a:r>
              <a:rPr lang="en-GB" err="1">
                <a:latin typeface="Arial"/>
                <a:cs typeface="Arial"/>
              </a:rPr>
              <a:t>Zeumer</a:t>
            </a:r>
            <a:r>
              <a:rPr lang="en-GB">
                <a:latin typeface="Arial"/>
                <a:cs typeface="Arial"/>
              </a:rPr>
              <a:t>  </a:t>
            </a:r>
            <a:r>
              <a:rPr lang="en-GB" noProof="0">
                <a:latin typeface="Arial"/>
                <a:cs typeface="Arial"/>
              </a:rPr>
              <a:t>•</a:t>
            </a:r>
            <a:r>
              <a:rPr lang="en-GB">
                <a:latin typeface="Arial"/>
                <a:cs typeface="Arial"/>
              </a:rPr>
              <a:t> 01.02.2021</a:t>
            </a:r>
            <a:endParaRPr lang="en-GB" noProof="0">
              <a:latin typeface="Arial"/>
              <a:cs typeface="Arial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dirty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4784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What is </a:t>
            </a:r>
            <a:r>
              <a:rPr lang="en-GB" err="1">
                <a:latin typeface="Arial"/>
                <a:cs typeface="Arial"/>
              </a:rPr>
              <a:t>CosmoScout</a:t>
            </a:r>
            <a:r>
              <a:rPr lang="en-GB">
                <a:latin typeface="Arial"/>
                <a:cs typeface="Arial"/>
              </a:rPr>
              <a:t> VR?</a:t>
            </a:r>
            <a:endParaRPr lang="en-GB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9705" indent="-179705"/>
            <a:r>
              <a:rPr lang="en-GB">
                <a:latin typeface="Arial"/>
                <a:cs typeface="Arial"/>
              </a:rPr>
              <a:t>Virtual Reality Simulation of our solar system</a:t>
            </a:r>
          </a:p>
          <a:p>
            <a:pPr marL="179705" indent="-179705"/>
            <a:r>
              <a:rPr lang="en-GB">
                <a:latin typeface="Arial"/>
                <a:cs typeface="Arial"/>
              </a:rPr>
              <a:t>High resolution elevation models and satellite imagery</a:t>
            </a:r>
          </a:p>
          <a:p>
            <a:pPr marL="179705" indent="-179705"/>
            <a:r>
              <a:rPr lang="en-GB">
                <a:latin typeface="Arial"/>
                <a:cs typeface="Arial"/>
              </a:rPr>
              <a:t>Real-time exploration of entire planets and space missions</a:t>
            </a:r>
          </a:p>
          <a:p>
            <a:pPr marL="179705" indent="-179705"/>
            <a:r>
              <a:rPr lang="en-GB">
                <a:latin typeface="Arial"/>
                <a:cs typeface="Arial"/>
              </a:rPr>
              <a:t>Scientific Visualisation of Data in VR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/>
              <a:t>&gt; Lecture &gt; Author  •  Document &gt; Date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2</a:t>
            </a:fld>
            <a:endParaRPr lang="en-GB" noProof="0"/>
          </a:p>
        </p:txBody>
      </p:sp>
      <p:pic>
        <p:nvPicPr>
          <p:cNvPr id="2" name="Picture 2" descr="A picture containing indoor, table, sitting, computer&#10;&#10;Description automatically generated">
            <a:extLst>
              <a:ext uri="{FF2B5EF4-FFF2-40B4-BE49-F238E27FC236}">
                <a16:creationId xmlns:a16="http://schemas.microsoft.com/office/drawing/2014/main" id="{1AE4D0EC-A878-440A-BBCD-55016BDC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4" y="2827652"/>
            <a:ext cx="5612228" cy="3094488"/>
          </a:xfrm>
          <a:prstGeom prst="rect">
            <a:avLst/>
          </a:prstGeom>
        </p:spPr>
      </p:pic>
      <p:pic>
        <p:nvPicPr>
          <p:cNvPr id="3" name="Picture 5" descr="A picture containing indoor, sitting, table, room&#10;&#10;Description automatically generated">
            <a:extLst>
              <a:ext uri="{FF2B5EF4-FFF2-40B4-BE49-F238E27FC236}">
                <a16:creationId xmlns:a16="http://schemas.microsoft.com/office/drawing/2014/main" id="{53E98201-A0F7-40FB-8AD4-0A2E5914D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64" y="2827652"/>
            <a:ext cx="5612228" cy="30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6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8747-240C-4789-92A5-CE8C8E79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What Problems Do I Want To Fix?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26939-9F48-4086-8784-5B155EBA96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9705" indent="-179705"/>
            <a:r>
              <a:rPr lang="en-GB">
                <a:latin typeface="Arial"/>
                <a:cs typeface="Arial"/>
              </a:rPr>
              <a:t>6 DoF Navigation Controls with remote lead to complex rotations in free movement</a:t>
            </a:r>
          </a:p>
          <a:p>
            <a:pPr marL="626110" lvl="1" indent="-179705"/>
            <a:r>
              <a:rPr lang="en-GB">
                <a:latin typeface="Arial"/>
                <a:cs typeface="Arial"/>
              </a:rPr>
              <a:t>Disorientation increases likelihood of motion sickness</a:t>
            </a:r>
          </a:p>
          <a:p>
            <a:pPr marL="179705" indent="-179705"/>
            <a:endParaRPr lang="en-GB" dirty="0">
              <a:latin typeface="Arial"/>
              <a:cs typeface="Arial"/>
            </a:endParaRPr>
          </a:p>
          <a:p>
            <a:pPr marL="179705" indent="-179705"/>
            <a:r>
              <a:rPr lang="en-GB">
                <a:latin typeface="Arial"/>
                <a:cs typeface="Arial"/>
              </a:rPr>
              <a:t>Automatic Navigation uses simultaneous translation and rotation during travel path</a:t>
            </a:r>
            <a:endParaRPr lang="en-GB"/>
          </a:p>
          <a:p>
            <a:pPr marL="626110" lvl="1" indent="-179705"/>
            <a:r>
              <a:rPr lang="en-GB">
                <a:latin typeface="Arial"/>
                <a:cs typeface="Arial"/>
              </a:rPr>
              <a:t>Quick rotation at peak speed may induce sickness symptoms</a:t>
            </a:r>
          </a:p>
          <a:p>
            <a:pPr marL="626110" lvl="1" indent="-179705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0E654-D83D-4F69-9535-5E85FF7E27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1992E-4676-4484-BDE8-711E21C9415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3</a:t>
            </a:fld>
            <a:endParaRPr lang="en-GB" noProof="0"/>
          </a:p>
        </p:txBody>
      </p:sp>
      <p:pic>
        <p:nvPicPr>
          <p:cNvPr id="10" name="Graphic 10">
            <a:extLst>
              <a:ext uri="{FF2B5EF4-FFF2-40B4-BE49-F238E27FC236}">
                <a16:creationId xmlns:a16="http://schemas.microsoft.com/office/drawing/2014/main" id="{E1133C7A-8CA7-4C5E-A7FE-2E9B1EC3E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064" y="4649977"/>
            <a:ext cx="11215323" cy="12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0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9EB1-A837-4A49-8D5F-6EF388B6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What Causes Motion Sickness?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956EF-431F-42F2-A683-5195A1BAB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9705" indent="-179705"/>
            <a:r>
              <a:rPr lang="en-GB">
                <a:latin typeface="Arial"/>
                <a:cs typeface="Arial"/>
              </a:rPr>
              <a:t>Sensory Conflict Theory</a:t>
            </a:r>
          </a:p>
          <a:p>
            <a:pPr marL="626110" lvl="1" indent="-179705"/>
            <a:r>
              <a:rPr lang="en-GB">
                <a:latin typeface="Arial"/>
                <a:cs typeface="Arial"/>
              </a:rPr>
              <a:t>Information from user's senses conflict with each other or with the expectation in given context</a:t>
            </a:r>
            <a:endParaRPr lang="en-GB" dirty="0"/>
          </a:p>
          <a:p>
            <a:pPr marL="626110" lvl="1" indent="-179705"/>
            <a:r>
              <a:rPr lang="en-GB">
                <a:latin typeface="Arial"/>
                <a:cs typeface="Arial"/>
              </a:rPr>
              <a:t>Sensory conflict due to vection though as one of the prime causes of cybersickness</a:t>
            </a:r>
          </a:p>
          <a:p>
            <a:pPr marL="179705" indent="-179705"/>
            <a:endParaRPr lang="en-GB" dirty="0"/>
          </a:p>
          <a:p>
            <a:pPr marL="179705" indent="-179705"/>
            <a:r>
              <a:rPr lang="en-GB">
                <a:latin typeface="Arial"/>
                <a:cs typeface="Arial"/>
              </a:rPr>
              <a:t>Postural Instability Theory</a:t>
            </a:r>
          </a:p>
          <a:p>
            <a:pPr marL="626110" lvl="1" indent="-179705"/>
            <a:r>
              <a:rPr lang="en-GB">
                <a:latin typeface="Arial"/>
                <a:cs typeface="Arial"/>
              </a:rPr>
              <a:t>State in which uncontrolled movements of the perception and action system happen</a:t>
            </a:r>
          </a:p>
          <a:p>
            <a:pPr marL="626110" lvl="1" indent="-179705"/>
            <a:r>
              <a:rPr lang="en-GB">
                <a:latin typeface="Arial"/>
                <a:cs typeface="Arial"/>
              </a:rPr>
              <a:t>Postural instability i.e., lateral-medial body sway often precedes experiences of motion sickness</a:t>
            </a:r>
          </a:p>
          <a:p>
            <a:pPr marL="626110" lvl="1" indent="-179705"/>
            <a:r>
              <a:rPr lang="en-GB">
                <a:latin typeface="Arial"/>
                <a:cs typeface="Arial"/>
              </a:rPr>
              <a:t>People who are naturally unstable seem to be more likely to become motion sick during VR</a:t>
            </a:r>
          </a:p>
          <a:p>
            <a:pPr marL="179705" indent="-179705"/>
            <a:endParaRPr lang="en-GB" dirty="0"/>
          </a:p>
          <a:p>
            <a:pPr marL="179705" indent="-179705"/>
            <a:r>
              <a:rPr lang="en-GB">
                <a:latin typeface="Arial"/>
                <a:cs typeface="Arial"/>
              </a:rPr>
              <a:t>Vergence-Accomodation Conflict Theory</a:t>
            </a:r>
          </a:p>
          <a:p>
            <a:pPr marL="626110" lvl="1" indent="-179705"/>
            <a:r>
              <a:rPr lang="en-GB">
                <a:latin typeface="Arial"/>
                <a:cs typeface="Arial"/>
              </a:rPr>
              <a:t>Vergence refers to lateral eye movement to adjust to objects moving towards or away from the user together with the proces of focusing on the object (Accomodation)</a:t>
            </a:r>
          </a:p>
          <a:p>
            <a:pPr marL="626110" lvl="1" indent="-179705"/>
            <a:r>
              <a:rPr lang="en-GB">
                <a:latin typeface="Arial"/>
                <a:cs typeface="Arial"/>
              </a:rPr>
              <a:t>Process does not occur in stereoscopic displays, where accomodation occurs at fixed sceen depth.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11D93-F8F6-4476-9ABF-9954ACBBB43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140B2-AEC2-43F9-98EF-74223B9B183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548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C269-E431-478E-A283-DEF8C6D7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How Do I Mitigate The Problems?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212C1-8E65-477A-894F-48D831A584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4B0AC-D190-42A0-9A6E-BFCEBCA793D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9CA7E-1BA2-4058-A59B-6B868A8AA58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669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4DCD-9AA5-4B80-A2FB-3C58BA08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How Do I Measure the Effectiveness?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C1C42-E545-48F2-AC4A-2EF4A0583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8BCB6-E50B-444F-AC00-D36C4A23BF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&gt; Lecture &gt; Author  •  Document &gt;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39B9E-6A54-4FFA-A66B-FFB4F4C22C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42559819"/>
      </p:ext>
    </p:extLst>
  </p:cSld>
  <p:clrMapOvr>
    <a:masterClrMapping/>
  </p:clrMapOvr>
</p:sld>
</file>

<file path=ppt/theme/theme1.xml><?xml version="1.0" encoding="utf-8"?>
<a:theme xmlns:a="http://schemas.openxmlformats.org/drawingml/2006/main" name="DLR-Präsentation 16:9 Englisch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95C61B9F-14F0-4AD9-AC81-B8624FAD5FC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DLR_Präsentation_16zu9_EN</Template>
  <Application>Microsoft Office PowerPoint</Application>
  <PresentationFormat>Custom</PresentationFormat>
  <Slides>6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DLR-Präsentation 16:9 Englisch</vt:lpstr>
      <vt:lpstr>Motion Sickness Reduction for 6-DoF-Navigation in a Virtual Solar System</vt:lpstr>
      <vt:lpstr>What is CosmoScout VR?</vt:lpstr>
      <vt:lpstr>What Problems Do I Want To Fix?</vt:lpstr>
      <vt:lpstr>What Causes Motion Sickness?</vt:lpstr>
      <vt:lpstr>How Do I Mitigate The Problems?</vt:lpstr>
      <vt:lpstr>How Do I Measure the Effectiveness?</vt:lpstr>
    </vt:vector>
  </TitlesOfParts>
  <Company>DLR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Schneegans, Simon</dc:creator>
  <cp:revision>276</cp:revision>
  <dcterms:created xsi:type="dcterms:W3CDTF">2021-01-15T10:07:01Z</dcterms:created>
  <dcterms:modified xsi:type="dcterms:W3CDTF">2021-01-26T18:41:21Z</dcterms:modified>
</cp:coreProperties>
</file>